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57" r:id="rId9"/>
    <p:sldId id="264" r:id="rId10"/>
    <p:sldId id="261" r:id="rId11"/>
    <p:sldId id="265" r:id="rId12"/>
    <p:sldId id="263"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dference.github.io/Project-3-Healthca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328588" y="150595"/>
            <a:ext cx="5381418" cy="3957149"/>
          </a:xfrm>
        </p:spPr>
        <p:txBody>
          <a:bodyPr vert="horz" lIns="91440" tIns="45720" rIns="91440" bIns="45720" rtlCol="0" anchor="b">
            <a:normAutofit/>
          </a:bodyPr>
          <a:lstStyle/>
          <a:p>
            <a:pPr algn="ctr"/>
            <a:r>
              <a:rPr lang="en-US" sz="3800" dirty="0">
                <a:solidFill>
                  <a:schemeClr val="tx2"/>
                </a:solidFill>
              </a:rPr>
              <a:t>A look into nationwide mortality rates and the possible effect on healthcare costs </a:t>
            </a:r>
          </a:p>
        </p:txBody>
      </p:sp>
      <p:cxnSp>
        <p:nvCxnSpPr>
          <p:cNvPr id="32" name="Straight Connector 31">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Placeholder 4" descr="close up of calculator and stethoscope placed on invoice">
            <a:extLst>
              <a:ext uri="{FF2B5EF4-FFF2-40B4-BE49-F238E27FC236}">
                <a16:creationId xmlns:a16="http://schemas.microsoft.com/office/drawing/2014/main" id="{46A94FAD-594A-CF1A-A732-3DAE17BD936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339" r="19339"/>
          <a:stretch>
            <a:fillRect/>
          </a:stretch>
        </p:blipFill>
        <p:spPr>
          <a:xfrm>
            <a:off x="6117746" y="541964"/>
            <a:ext cx="5519108" cy="5782635"/>
          </a:xfrm>
          <a:prstGeom prst="rect">
            <a:avLst/>
          </a:prstGeo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pic>
        <p:nvPicPr>
          <p:cNvPr id="11" name="Picture Placeholder 10" descr="Man wearing a mask">
            <a:extLst>
              <a:ext uri="{FF2B5EF4-FFF2-40B4-BE49-F238E27FC236}">
                <a16:creationId xmlns:a16="http://schemas.microsoft.com/office/drawing/2014/main" id="{BA4EF48E-D0A1-BD6A-B004-541A0AE1CF6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006" r="12006"/>
          <a:stretch>
            <a:fillRect/>
          </a:stretch>
        </p:blipFill>
        <p:spPr/>
      </p:pic>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29553" y="638174"/>
            <a:ext cx="10529048" cy="1476375"/>
          </a:xfrm>
        </p:spPr>
        <p:txBody>
          <a:bodyPr vert="horz" lIns="91440" tIns="45720" rIns="91440" bIns="45720" rtlCol="0" anchor="ctr">
            <a:normAutofit/>
          </a:bodyPr>
          <a:lstStyle/>
          <a:p>
            <a:r>
              <a:rPr lang="en-US" dirty="0"/>
              <a:t>AGENDA</a:t>
            </a:r>
          </a:p>
        </p:txBody>
      </p:sp>
      <p:cxnSp>
        <p:nvCxnSpPr>
          <p:cNvPr id="34" name="Straight Connector 33">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129553" y="2114549"/>
            <a:ext cx="4632341" cy="419033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400" dirty="0"/>
              <a:t>Aim of the Project</a:t>
            </a:r>
          </a:p>
          <a:p>
            <a:pPr indent="-228600">
              <a:lnSpc>
                <a:spcPct val="100000"/>
              </a:lnSpc>
              <a:buFont typeface="Arial" panose="020B0604020202020204" pitchFamily="34" charset="0"/>
              <a:buChar char="•"/>
            </a:pPr>
            <a:r>
              <a:rPr lang="en-US" sz="2400" dirty="0"/>
              <a:t>Foundational Questions</a:t>
            </a:r>
          </a:p>
          <a:p>
            <a:pPr indent="-228600">
              <a:lnSpc>
                <a:spcPct val="100000"/>
              </a:lnSpc>
              <a:buFont typeface="Arial" panose="020B0604020202020204" pitchFamily="34" charset="0"/>
              <a:buChar char="•"/>
            </a:pPr>
            <a:r>
              <a:rPr lang="en-US" sz="2400" dirty="0"/>
              <a:t>Healthcare Costs by Region</a:t>
            </a:r>
          </a:p>
          <a:p>
            <a:pPr indent="-228600">
              <a:lnSpc>
                <a:spcPct val="100000"/>
              </a:lnSpc>
              <a:buFont typeface="Arial" panose="020B0604020202020204" pitchFamily="34" charset="0"/>
              <a:buChar char="•"/>
            </a:pPr>
            <a:r>
              <a:rPr lang="en-US" sz="2400" dirty="0"/>
              <a:t>Mortality Rates Across the United States</a:t>
            </a:r>
          </a:p>
          <a:p>
            <a:pPr indent="-228600">
              <a:lnSpc>
                <a:spcPct val="100000"/>
              </a:lnSpc>
              <a:buFont typeface="Arial" panose="020B0604020202020204" pitchFamily="34" charset="0"/>
              <a:buChar char="•"/>
            </a:pPr>
            <a:r>
              <a:rPr lang="en-US" sz="2400" dirty="0"/>
              <a:t>Chronic Disease Mortality Rates Across the United States</a:t>
            </a:r>
          </a:p>
          <a:p>
            <a:pPr indent="-228600">
              <a:lnSpc>
                <a:spcPct val="100000"/>
              </a:lnSpc>
              <a:buFont typeface="Arial" panose="020B0604020202020204" pitchFamily="34" charset="0"/>
              <a:buChar char="•"/>
            </a:pPr>
            <a:r>
              <a:rPr lang="en-US" sz="2400" dirty="0"/>
              <a:t>Findings</a:t>
            </a:r>
          </a:p>
          <a:p>
            <a:pPr indent="-228600">
              <a:lnSpc>
                <a:spcPct val="100000"/>
              </a:lnSpc>
              <a:buFont typeface="Arial" panose="020B0604020202020204" pitchFamily="34" charset="0"/>
              <a:buChar char="•"/>
            </a:pPr>
            <a:r>
              <a:rPr lang="en-US" sz="2400" dirty="0"/>
              <a:t>Ethical Considerations</a:t>
            </a:r>
          </a:p>
        </p:txBody>
      </p:sp>
      <p:cxnSp>
        <p:nvCxnSpPr>
          <p:cNvPr id="36" name="Straight Connector 35">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octor explaining something to an older woman">
            <a:extLst>
              <a:ext uri="{FF2B5EF4-FFF2-40B4-BE49-F238E27FC236}">
                <a16:creationId xmlns:a16="http://schemas.microsoft.com/office/drawing/2014/main" id="{5D60FB28-6571-0403-6FCC-006BDF54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7411"/>
            <a:ext cx="6999934" cy="6858000"/>
          </a:xfrm>
          <a:prstGeom prst="rect">
            <a:avLst/>
          </a:prstGeom>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6298" y="314325"/>
            <a:ext cx="6624509" cy="6558418"/>
          </a:xfrm>
        </p:spPr>
        <p:txBody>
          <a:bodyPr vert="horz" lIns="91440" tIns="45720" rIns="91440" bIns="45720" rtlCol="0" anchor="t">
            <a:noAutofit/>
          </a:bodyPr>
          <a:lstStyle/>
          <a:p>
            <a:pPr algn="l"/>
            <a:r>
              <a:rPr lang="en-US" sz="3400" b="1" i="1" kern="1200" cap="all" baseline="0" dirty="0">
                <a:solidFill>
                  <a:schemeClr val="tx2"/>
                </a:solidFill>
                <a:latin typeface="Bahnschrift Light" panose="020B0502040204020203" pitchFamily="34" charset="0"/>
              </a:rPr>
              <a:t>The aim of our project is to identify trends in healthcare outcomes. This project will look at the relationship between healthcare costs and death rates across the United States to find any correlation apparent that could show the following:</a:t>
            </a:r>
          </a:p>
        </p:txBody>
      </p:sp>
      <p:pic>
        <p:nvPicPr>
          <p:cNvPr id="6" name="Picture Placeholder 5" descr="Electrocardiogram">
            <a:extLst>
              <a:ext uri="{FF2B5EF4-FFF2-40B4-BE49-F238E27FC236}">
                <a16:creationId xmlns:a16="http://schemas.microsoft.com/office/drawing/2014/main" id="{2C506375-F140-B413-671B-BE5FCF9326C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337" r="16140"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29" name="Straight Connector 12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31" name="Rectangle 130">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Infinite question marks in 3D rendering">
            <a:extLst>
              <a:ext uri="{FF2B5EF4-FFF2-40B4-BE49-F238E27FC236}">
                <a16:creationId xmlns:a16="http://schemas.microsoft.com/office/drawing/2014/main" id="{E4FAE04E-43E8-81EF-99FF-8C69D3E321E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65" b="7865"/>
          <a:stretch/>
        </p:blipFill>
        <p:spPr>
          <a:xfrm>
            <a:off x="20" y="10"/>
            <a:ext cx="12191979" cy="6857989"/>
          </a:xfrm>
          <a:prstGeom prst="rect">
            <a:avLst/>
          </a:prstGeom>
        </p:spPr>
      </p:pic>
      <p:sp>
        <p:nvSpPr>
          <p:cNvPr id="133" name="Rectangle 132">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915916" y="3649389"/>
            <a:ext cx="6515100" cy="3202921"/>
          </a:xfrm>
        </p:spPr>
        <p:txBody>
          <a:bodyPr vert="horz" lIns="91440" tIns="45720" rIns="91440" bIns="45720" rtlCol="0" anchor="b">
            <a:noAutofit/>
          </a:bodyPr>
          <a:lstStyle/>
          <a:p>
            <a:r>
              <a:rPr lang="en-US" sz="3000" b="1" i="1" kern="1200" cap="all" baseline="0" dirty="0">
                <a:solidFill>
                  <a:srgbClr val="FFFFFF"/>
                </a:solidFill>
                <a:latin typeface="+mj-lt"/>
                <a:ea typeface="+mj-ea"/>
                <a:cs typeface="+mj-cs"/>
              </a:rPr>
              <a:t> - Do higher mortality rates due to higher chronic illness lead to an increase in healthcare costs by region?</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Do higher healthcare costs create a higher mortality rate due to inability to obtain proper healthcare?</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What are the most cost friendly states to live in when it comes to healthcare?</a:t>
            </a:r>
          </a:p>
        </p:txBody>
      </p:sp>
      <p:cxnSp>
        <p:nvCxnSpPr>
          <p:cNvPr id="135" name="Straight Connector 13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the average medical costs by region&#10;&#10;Description automatically generated">
            <a:extLst>
              <a:ext uri="{FF2B5EF4-FFF2-40B4-BE49-F238E27FC236}">
                <a16:creationId xmlns:a16="http://schemas.microsoft.com/office/drawing/2014/main" id="{545F00BA-3192-64D8-06B2-99A72C79B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2796"/>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map of the united states&#10;&#10;Description automatically generated">
            <a:extLst>
              <a:ext uri="{FF2B5EF4-FFF2-40B4-BE49-F238E27FC236}">
                <a16:creationId xmlns:a16="http://schemas.microsoft.com/office/drawing/2014/main" id="{92B53EA3-C5CB-902A-ED29-CF92C983DBDD}"/>
              </a:ext>
            </a:extLst>
          </p:cNvPr>
          <p:cNvPicPr>
            <a:picLocks noChangeAspect="1"/>
          </p:cNvPicPr>
          <p:nvPr/>
        </p:nvPicPr>
        <p:blipFill>
          <a:blip r:embed="rId3">
            <a:extLst>
              <a:ext uri="{28A0092B-C50C-407E-A947-70E740481C1C}">
                <a14:useLocalDpi xmlns:a14="http://schemas.microsoft.com/office/drawing/2010/main" val="0"/>
              </a:ext>
            </a:extLst>
          </a:blip>
          <a:srcRect l="16063" r="-1" b="-1"/>
          <a:stretch/>
        </p:blipFill>
        <p:spPr>
          <a:xfrm>
            <a:off x="20" y="10"/>
            <a:ext cx="9137156" cy="6857989"/>
          </a:xfrm>
          <a:prstGeom prst="rect">
            <a:avLst/>
          </a:prstGeom>
        </p:spPr>
      </p:pic>
      <p:sp>
        <p:nvSpPr>
          <p:cNvPr id="31"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504880" y="3025587"/>
            <a:ext cx="3153720" cy="2985247"/>
          </a:xfrm>
        </p:spPr>
        <p:txBody>
          <a:bodyPr vert="horz" lIns="91440" tIns="45720" rIns="91440" bIns="45720" rtlCol="0" anchor="b">
            <a:normAutofit fontScale="90000"/>
          </a:bodyPr>
          <a:lstStyle/>
          <a:p>
            <a:pPr algn="r"/>
            <a:r>
              <a:rPr lang="en-US" sz="3400" i="1" kern="1200" cap="all" baseline="0" dirty="0">
                <a:solidFill>
                  <a:schemeClr val="tx2"/>
                </a:solidFill>
                <a:latin typeface="+mj-lt"/>
                <a:ea typeface="+mj-ea"/>
                <a:cs typeface="+mj-cs"/>
              </a:rPr>
              <a:t>Mortality rates across the united states</a:t>
            </a:r>
            <a:br>
              <a:rPr lang="en-US" sz="3400" i="1" kern="1200" cap="all" baseline="0" dirty="0">
                <a:solidFill>
                  <a:schemeClr val="tx2"/>
                </a:solidFill>
                <a:latin typeface="+mj-lt"/>
                <a:ea typeface="+mj-ea"/>
                <a:cs typeface="+mj-cs"/>
              </a:rPr>
            </a:br>
            <a:br>
              <a:rPr lang="en-US" sz="3400" i="1" kern="1200" cap="all" baseline="0" dirty="0">
                <a:solidFill>
                  <a:schemeClr val="tx2"/>
                </a:solidFill>
                <a:latin typeface="+mj-lt"/>
                <a:ea typeface="+mj-ea"/>
                <a:cs typeface="+mj-cs"/>
              </a:rPr>
            </a:br>
            <a:r>
              <a:rPr lang="en-US" sz="1600" dirty="0">
                <a:hlinkClick r:id="rId4"/>
              </a:rPr>
              <a:t>Heat Map of Deaths in USA (dference.github.io)</a:t>
            </a:r>
            <a:endParaRPr lang="en-US" sz="3400" i="1" kern="1200" cap="all" baseline="0" dirty="0">
              <a:solidFill>
                <a:schemeClr val="tx2"/>
              </a:solidFill>
              <a:latin typeface="+mj-lt"/>
              <a:ea typeface="+mj-ea"/>
              <a:cs typeface="+mj-cs"/>
            </a:endParaRPr>
          </a:p>
        </p:txBody>
      </p:sp>
      <p:cxnSp>
        <p:nvCxnSpPr>
          <p:cNvPr id="33" name="Straight Connector 32">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1" name="Straight Connector 1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5" name="Rectangle 14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4112" y="-3019933"/>
            <a:ext cx="2863537" cy="6448933"/>
          </a:xfrm>
        </p:spPr>
        <p:txBody>
          <a:bodyPr vert="horz" lIns="91440" tIns="45720" rIns="91440" bIns="45720" rtlCol="0" anchor="b">
            <a:normAutofit/>
          </a:bodyPr>
          <a:lstStyle/>
          <a:p>
            <a:pPr indent="-228600"/>
            <a:r>
              <a:rPr lang="en-US" sz="3200"/>
              <a:t>Chronic Disease Mortality Rates Across the United States</a:t>
            </a:r>
            <a:endParaRPr lang="en-US" sz="3200" dirty="0"/>
          </a:p>
        </p:txBody>
      </p:sp>
      <p:cxnSp>
        <p:nvCxnSpPr>
          <p:cNvPr id="149" name="Straight Connector 14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hart with text and numbers&#10;&#10;Description automatically generated with medium confidence">
            <a:extLst>
              <a:ext uri="{FF2B5EF4-FFF2-40B4-BE49-F238E27FC236}">
                <a16:creationId xmlns:a16="http://schemas.microsoft.com/office/drawing/2014/main" id="{A431646B-5A03-016D-25B6-E03B1829C5A2}"/>
              </a:ext>
            </a:extLst>
          </p:cNvPr>
          <p:cNvPicPr>
            <a:picLocks noChangeAspect="1"/>
          </p:cNvPicPr>
          <p:nvPr/>
        </p:nvPicPr>
        <p:blipFill>
          <a:blip r:embed="rId3">
            <a:extLst>
              <a:ext uri="{28A0092B-C50C-407E-A947-70E740481C1C}">
                <a14:useLocalDpi xmlns:a14="http://schemas.microsoft.com/office/drawing/2010/main" val="0"/>
              </a:ext>
            </a:extLst>
          </a:blip>
          <a:srcRect t="2085" r="-1" b="-1"/>
          <a:stretch/>
        </p:blipFill>
        <p:spPr>
          <a:xfrm>
            <a:off x="2762893" y="-8874"/>
            <a:ext cx="9429108" cy="6866874"/>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43000" y="217923"/>
            <a:ext cx="9906000" cy="657028"/>
          </a:xfrm>
          <a:noFill/>
        </p:spPr>
        <p:txBody>
          <a:bodyPr/>
          <a:lstStyle/>
          <a:p>
            <a:pPr algn="ctr"/>
            <a:r>
              <a:rPr lang="en-US" dirty="0"/>
              <a:t>Findings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1347020" y="973394"/>
            <a:ext cx="9340646" cy="5009655"/>
          </a:xfrm>
          <a:noFill/>
        </p:spPr>
        <p:txBody>
          <a:bodyPr>
            <a:normAutofit fontScale="92500" lnSpcReduction="10000"/>
          </a:bodyPr>
          <a:lstStyle/>
          <a:p>
            <a:r>
              <a:rPr lang="en-US" sz="2000" dirty="0"/>
              <a:t>After reviewing the data in this project, we have come to the following conclusions:</a:t>
            </a:r>
          </a:p>
          <a:p>
            <a:pPr lvl="1"/>
            <a:r>
              <a:rPr lang="en-US" sz="2000" dirty="0"/>
              <a:t>The top 3 states in terms of healthcare costs are:</a:t>
            </a:r>
          </a:p>
          <a:p>
            <a:pPr lvl="1" indent="0">
              <a:buNone/>
            </a:pPr>
            <a:r>
              <a:rPr lang="en-US" sz="2000" dirty="0"/>
              <a:t>	- Colorado</a:t>
            </a:r>
          </a:p>
          <a:p>
            <a:pPr lvl="1" indent="0">
              <a:buNone/>
            </a:pPr>
            <a:r>
              <a:rPr lang="en-US" sz="2000" dirty="0"/>
              <a:t>	- Oregon</a:t>
            </a:r>
          </a:p>
          <a:p>
            <a:pPr lvl="1" indent="0">
              <a:buNone/>
            </a:pPr>
            <a:r>
              <a:rPr lang="en-US" sz="2000" dirty="0"/>
              <a:t>	- Maine</a:t>
            </a:r>
          </a:p>
          <a:p>
            <a:pPr lvl="1"/>
            <a:r>
              <a:rPr lang="en-US" sz="2000" dirty="0"/>
              <a:t>States that have a higher trend of chronic caused deaths tend to have higher healthcare costs, although a look at overall cost of living in said states may show an increase in overall costs which affects healthcare coverage as well, and the per capita results will always show higher numbers in more populated states.</a:t>
            </a:r>
          </a:p>
          <a:p>
            <a:pPr lvl="1"/>
            <a:r>
              <a:rPr lang="en-US" sz="2000" dirty="0"/>
              <a:t>Looking at higher medical costs alone may not directly cause higher mortality, they do correlate with more broad health system performance, access to care, and overall quality of life. The highest shown region when it comes to cost DOES have high mortality rates, so it is not a given that they do not go hand in hand, but without other factors present you cannot fully endorse a statement saying high cost is the cause of high mortality rates.</a:t>
            </a:r>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Stethoscope on white background">
            <a:extLst>
              <a:ext uri="{FF2B5EF4-FFF2-40B4-BE49-F238E27FC236}">
                <a16:creationId xmlns:a16="http://schemas.microsoft.com/office/drawing/2014/main" id="{75F4A522-ED13-5E14-A76D-715414B3A2E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61" r="-2" b="-2"/>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dirty="0"/>
              <a:t>Ethical Considerations</a:t>
            </a:r>
          </a:p>
        </p:txBody>
      </p:sp>
      <p:cxnSp>
        <p:nvCxnSpPr>
          <p:cNvPr id="28" name="Straight Connector 27">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04902" y="2206255"/>
            <a:ext cx="5487146" cy="4118345"/>
          </a:xfrm>
        </p:spPr>
        <p:txBody>
          <a:bodyPr vert="horz" lIns="91440" tIns="45720" rIns="91440" bIns="45720" rtlCol="0">
            <a:normAutofit/>
          </a:bodyPr>
          <a:lstStyle/>
          <a:p>
            <a:pPr indent="-228600">
              <a:buFont typeface="Arial" panose="020B0604020202020204" pitchFamily="34" charset="0"/>
              <a:buChar char="•"/>
            </a:pPr>
            <a:r>
              <a:rPr lang="en-US" sz="2400" dirty="0"/>
              <a:t>For this project, all data used was done so in compliance with HIPAA regulations, with data used following policies from the Department of Health and Human Services (HHS) protecting information from unwarranted disclosure.</a:t>
            </a:r>
          </a:p>
        </p:txBody>
      </p:sp>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{32E760AA-FE41-4A38-AEA4-A4EF0C919A26}tf22797433_win32</Template>
  <TotalTime>806</TotalTime>
  <Words>402</Words>
  <Application>Microsoft Office PowerPoint</Application>
  <PresentationFormat>Widescreen</PresentationFormat>
  <Paragraphs>34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Bahnschrift Light</vt:lpstr>
      <vt:lpstr>Calibri</vt:lpstr>
      <vt:lpstr>Univers Condensed Light</vt:lpstr>
      <vt:lpstr>Walbaum Display Light</vt:lpstr>
      <vt:lpstr>AngleLinesVTI</vt:lpstr>
      <vt:lpstr>A look into nationwide mortality rates and the possible effect on healthcare costs </vt:lpstr>
      <vt:lpstr>AGENDA</vt:lpstr>
      <vt:lpstr>The aim of our project is to identify trends in healthcare outcomes. This project will look at the relationship between healthcare costs and death rates across the United States to find any correlation apparent that could show the following:</vt:lpstr>
      <vt:lpstr> - Do higher mortality rates due to higher chronic illness lead to an increase in healthcare costs by region?  - Do higher healthcare costs create a higher mortality rate due to inability to obtain proper healthcare?  - What are the most cost friendly states to live in when it comes to healthcare?</vt:lpstr>
      <vt:lpstr>PowerPoint Presentation</vt:lpstr>
      <vt:lpstr>Mortality rates across the united states  Heat Map of Deaths in USA (dference.github.io)</vt:lpstr>
      <vt:lpstr>Chronic Disease Mortality Rates Across the United States</vt:lpstr>
      <vt:lpstr>Findings</vt:lpstr>
      <vt:lpstr>Ethical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Ference</dc:creator>
  <cp:lastModifiedBy>Daniel Ference</cp:lastModifiedBy>
  <cp:revision>4</cp:revision>
  <dcterms:created xsi:type="dcterms:W3CDTF">2024-07-27T18:56:24Z</dcterms:created>
  <dcterms:modified xsi:type="dcterms:W3CDTF">2024-07-29T22:54:18Z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